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71" r:id="rId3"/>
    <p:sldId id="300" r:id="rId4"/>
    <p:sldId id="307" r:id="rId5"/>
    <p:sldId id="308" r:id="rId6"/>
    <p:sldId id="309" r:id="rId7"/>
    <p:sldId id="299" r:id="rId8"/>
    <p:sldId id="302" r:id="rId9"/>
    <p:sldId id="301" r:id="rId10"/>
    <p:sldId id="303" r:id="rId11"/>
    <p:sldId id="335" r:id="rId12"/>
    <p:sldId id="292" r:id="rId13"/>
    <p:sldId id="331" r:id="rId14"/>
    <p:sldId id="328" r:id="rId15"/>
    <p:sldId id="336" r:id="rId16"/>
    <p:sldId id="305" r:id="rId1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61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5F2987"/>
    <a:srgbClr val="702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3" autoAdjust="0"/>
  </p:normalViewPr>
  <p:slideViewPr>
    <p:cSldViewPr snapToGrid="0">
      <p:cViewPr>
        <p:scale>
          <a:sx n="100" d="100"/>
          <a:sy n="100" d="100"/>
        </p:scale>
        <p:origin x="-210" y="-90"/>
      </p:cViewPr>
      <p:guideLst>
        <p:guide orient="horz" pos="3061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8DDA-C827-4E20-95E3-64125DD23E3C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6FCDE-C585-414D-90FF-498238CFB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8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9064-5C5A-486B-B2B5-8825ED31C72C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0131-C394-487D-82F0-F37EA9B71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0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20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131-C394-487D-82F0-F37EA9B716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5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1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45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77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9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72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57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5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9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B5BD-2E7F-47D4-8800-AD4D943F70B7}" type="datetimeFigureOut">
              <a:rPr lang="cs-CZ" smtClean="0"/>
              <a:t>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E78D-D09B-4A10-A52B-739A30F0C2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spc="-150">
          <a:solidFill>
            <a:srgbClr val="70208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5283"/>
          <a:stretch/>
        </p:blipFill>
        <p:spPr bwMode="auto">
          <a:xfrm>
            <a:off x="476250" y="1206496"/>
            <a:ext cx="8242300" cy="48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Funguje to?</a:t>
            </a:r>
            <a:endParaRPr lang="cs-CZ" sz="3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2673468" y="1381506"/>
            <a:ext cx="6299082" cy="1831033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800" b="1" dirty="0" smtClean="0">
                <a:solidFill>
                  <a:srgbClr val="FFC000"/>
                </a:solidFill>
              </a:rPr>
              <a:t>15 000 klientů OZP </a:t>
            </a:r>
            <a:r>
              <a:rPr lang="cs-CZ" b="1" dirty="0" smtClean="0">
                <a:solidFill>
                  <a:schemeClr val="accent6"/>
                </a:solidFill>
              </a:rPr>
              <a:t>zkontrolovalo v lednu 2015 </a:t>
            </a:r>
          </a:p>
          <a:p>
            <a:pPr algn="ctr"/>
            <a:r>
              <a:rPr lang="cs-CZ" b="1" dirty="0" smtClean="0">
                <a:solidFill>
                  <a:schemeClr val="accent6"/>
                </a:solidFill>
              </a:rPr>
              <a:t>ve VITAKARTĚ péči v hodnotě</a:t>
            </a:r>
            <a:r>
              <a:rPr lang="cs-CZ" sz="1600" b="1" dirty="0" smtClean="0">
                <a:solidFill>
                  <a:schemeClr val="accent6"/>
                </a:solidFill>
              </a:rPr>
              <a:t> </a:t>
            </a:r>
            <a:r>
              <a:rPr lang="cs-CZ" sz="2400" b="1" dirty="0" smtClean="0">
                <a:solidFill>
                  <a:srgbClr val="FFC000"/>
                </a:solidFill>
              </a:rPr>
              <a:t>160 milionů Kč</a:t>
            </a:r>
          </a:p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600 klientů reklamovalo </a:t>
            </a:r>
            <a:r>
              <a:rPr lang="cs-CZ" b="1" dirty="0" smtClean="0">
                <a:solidFill>
                  <a:srgbClr val="FFC000"/>
                </a:solidFill>
              </a:rPr>
              <a:t>péči za téměř </a:t>
            </a:r>
            <a:r>
              <a:rPr lang="cs-CZ" sz="2400" b="1" dirty="0" smtClean="0">
                <a:solidFill>
                  <a:srgbClr val="FFC000"/>
                </a:solidFill>
              </a:rPr>
              <a:t>700 000 Kč.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1475" y="3980685"/>
            <a:ext cx="2246890" cy="1932435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accent6"/>
                </a:solidFill>
              </a:rPr>
              <a:t>MOTIVAČNÍ A PODPŮRNÉ NÁSTROJE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71475" y="1381507"/>
            <a:ext cx="2246890" cy="1831033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FUNGUJE TO ve VITAKARTĚ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673468" y="3980685"/>
            <a:ext cx="6299082" cy="1932435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OZP podporuje kontrolu péče a odhalování plýtvání</a:t>
            </a:r>
          </a:p>
          <a:p>
            <a:pPr marL="285750" indent="-285750" algn="ctr">
              <a:buFontTx/>
              <a:buChar char="-"/>
            </a:pPr>
            <a:r>
              <a:rPr lang="cs-CZ" b="1" dirty="0" smtClean="0">
                <a:solidFill>
                  <a:srgbClr val="702082"/>
                </a:solidFill>
              </a:rPr>
              <a:t>Bonifikací</a:t>
            </a:r>
            <a:r>
              <a:rPr lang="cs-CZ" b="1" dirty="0" smtClean="0">
                <a:solidFill>
                  <a:schemeClr val="bg1"/>
                </a:solidFill>
              </a:rPr>
              <a:t> klientů </a:t>
            </a:r>
            <a:r>
              <a:rPr lang="cs-CZ" b="1" dirty="0">
                <a:solidFill>
                  <a:schemeClr val="bg1"/>
                </a:solidFill>
              </a:rPr>
              <a:t>v</a:t>
            </a:r>
            <a:r>
              <a:rPr lang="cs-CZ" b="1" dirty="0" smtClean="0">
                <a:solidFill>
                  <a:schemeClr val="bg1"/>
                </a:solidFill>
              </a:rPr>
              <a:t>yužívajících </a:t>
            </a:r>
            <a:r>
              <a:rPr lang="cs-CZ" b="1" dirty="0" smtClean="0">
                <a:solidFill>
                  <a:srgbClr val="702082"/>
                </a:solidFill>
              </a:rPr>
              <a:t>online nástroje</a:t>
            </a:r>
          </a:p>
          <a:p>
            <a:pPr marL="285750" indent="-285750" algn="ctr">
              <a:buFontTx/>
              <a:buChar char="-"/>
            </a:pPr>
            <a:r>
              <a:rPr lang="cs-CZ" b="1" dirty="0" smtClean="0">
                <a:solidFill>
                  <a:srgbClr val="5F2987"/>
                </a:solidFill>
              </a:rPr>
              <a:t>Bonifikací</a:t>
            </a:r>
            <a:r>
              <a:rPr lang="cs-CZ" b="1" dirty="0" smtClean="0">
                <a:solidFill>
                  <a:schemeClr val="bg1"/>
                </a:solidFill>
              </a:rPr>
              <a:t> klientů </a:t>
            </a:r>
            <a:r>
              <a:rPr lang="cs-CZ" b="1" dirty="0" smtClean="0">
                <a:solidFill>
                  <a:srgbClr val="5F2987"/>
                </a:solidFill>
              </a:rPr>
              <a:t>kontrolujících</a:t>
            </a:r>
            <a:r>
              <a:rPr lang="cs-CZ" b="1" dirty="0" smtClean="0">
                <a:solidFill>
                  <a:schemeClr val="bg1"/>
                </a:solidFill>
              </a:rPr>
              <a:t> péči</a:t>
            </a:r>
          </a:p>
          <a:p>
            <a:pPr marL="285750" indent="-285750" algn="ctr"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Automatizací revizní činnosti</a:t>
            </a:r>
          </a:p>
        </p:txBody>
      </p:sp>
      <p:pic>
        <p:nvPicPr>
          <p:cNvPr id="1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sp>
        <p:nvSpPr>
          <p:cNvPr id="9" name="Zaoblený obdélník 8"/>
          <p:cNvSpPr/>
          <p:nvPr/>
        </p:nvSpPr>
        <p:spPr>
          <a:xfrm>
            <a:off x="4905376" y="3088716"/>
            <a:ext cx="3592817" cy="485774"/>
          </a:xfrm>
          <a:prstGeom prst="roundRect">
            <a:avLst>
              <a:gd name="adj" fmla="val 20755"/>
            </a:avLst>
          </a:prstGeom>
          <a:solidFill>
            <a:srgbClr val="F58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r</a:t>
            </a:r>
            <a:r>
              <a:rPr lang="cs-CZ" sz="1600" b="1" dirty="0" smtClean="0">
                <a:solidFill>
                  <a:schemeClr val="bg1"/>
                </a:solidFill>
              </a:rPr>
              <a:t>ok 2013: 244 osob, ušetřeno 867 tisíc.</a:t>
            </a:r>
          </a:p>
        </p:txBody>
      </p:sp>
    </p:spTree>
    <p:extLst>
      <p:ext uri="{BB962C8B-B14F-4D97-AF65-F5344CB8AC3E}">
        <p14:creationId xmlns:p14="http://schemas.microsoft.com/office/powerpoint/2010/main" val="20627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9026" y="1510772"/>
            <a:ext cx="88736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500" dirty="0" smtClean="0"/>
              <a:t>Pro více informací </a:t>
            </a:r>
            <a:r>
              <a:rPr lang="cs-CZ" sz="3500" dirty="0" smtClean="0"/>
              <a:t>sledujte </a:t>
            </a:r>
            <a:br>
              <a:rPr lang="cs-CZ" sz="3500" dirty="0" smtClean="0"/>
            </a:br>
            <a:r>
              <a:rPr lang="cs-CZ" sz="3500" dirty="0" smtClean="0"/>
              <a:t>nové </a:t>
            </a:r>
            <a:r>
              <a:rPr lang="cs-CZ" sz="3500" dirty="0" smtClean="0"/>
              <a:t>mikrostránky OZP…</a:t>
            </a:r>
            <a:endParaRPr lang="cs-CZ" sz="3500" b="1" dirty="0">
              <a:solidFill>
                <a:srgbClr val="702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2514599" y="66293"/>
            <a:ext cx="4114801" cy="675893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www.kolikstojizdravi.cz</a:t>
            </a:r>
          </a:p>
        </p:txBody>
      </p:sp>
    </p:spTree>
    <p:extLst>
      <p:ext uri="{BB962C8B-B14F-4D97-AF65-F5344CB8AC3E}">
        <p14:creationId xmlns:p14="http://schemas.microsoft.com/office/powerpoint/2010/main" val="8164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2514599" y="66293"/>
            <a:ext cx="4114801" cy="675893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www.vitakarta.cz</a:t>
            </a:r>
          </a:p>
        </p:txBody>
      </p:sp>
    </p:spTree>
    <p:extLst>
      <p:ext uri="{BB962C8B-B14F-4D97-AF65-F5344CB8AC3E}">
        <p14:creationId xmlns:p14="http://schemas.microsoft.com/office/powerpoint/2010/main" val="2906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2514599" y="66293"/>
            <a:ext cx="4114801" cy="675893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www.chciozp.cz</a:t>
            </a:r>
          </a:p>
        </p:txBody>
      </p:sp>
    </p:spTree>
    <p:extLst>
      <p:ext uri="{BB962C8B-B14F-4D97-AF65-F5344CB8AC3E}">
        <p14:creationId xmlns:p14="http://schemas.microsoft.com/office/powerpoint/2010/main" val="2906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sp>
        <p:nvSpPr>
          <p:cNvPr id="7" name="Zaoblený obdélník 6"/>
          <p:cNvSpPr/>
          <p:nvPr/>
        </p:nvSpPr>
        <p:spPr>
          <a:xfrm>
            <a:off x="2514599" y="66293"/>
            <a:ext cx="4114801" cy="675893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www.soutezozp.cz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6"/>
          <a:stretch/>
        </p:blipFill>
        <p:spPr>
          <a:xfrm>
            <a:off x="76200" y="885824"/>
            <a:ext cx="9067800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2189328" cy="1143000"/>
          </a:xfrm>
        </p:spPr>
        <p:txBody>
          <a:bodyPr>
            <a:normAutofit/>
          </a:bodyPr>
          <a:lstStyle/>
          <a:p>
            <a:r>
              <a:rPr lang="cs-CZ" sz="3500" b="1" dirty="0" smtClean="0">
                <a:solidFill>
                  <a:srgbClr val="702082"/>
                </a:solidFill>
              </a:rPr>
              <a:t>Kontakty</a:t>
            </a:r>
            <a:endParaRPr lang="cs-CZ" sz="3500" b="1" dirty="0">
              <a:solidFill>
                <a:srgbClr val="70208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22888"/>
            <a:ext cx="843528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rgbClr val="702082"/>
                </a:solidFill>
              </a:rPr>
              <a:t>Oborová zdravotní pojišťovna </a:t>
            </a:r>
            <a:r>
              <a:rPr lang="cs-CZ" sz="2500" b="1" dirty="0" smtClean="0">
                <a:solidFill>
                  <a:srgbClr val="702082"/>
                </a:solidFill>
              </a:rPr>
              <a:t>zaměstnanců bank</a:t>
            </a:r>
            <a:r>
              <a:rPr lang="cs-CZ" sz="2500" b="1" dirty="0">
                <a:solidFill>
                  <a:srgbClr val="702082"/>
                </a:solidFill>
              </a:rPr>
              <a:t>, pojišťoven a stavebnictví (OZP</a:t>
            </a:r>
            <a:r>
              <a:rPr lang="cs-CZ" sz="2500" b="1" dirty="0" smtClean="0">
                <a:solidFill>
                  <a:srgbClr val="702082"/>
                </a:solidFill>
              </a:rPr>
              <a:t>)</a:t>
            </a:r>
            <a:endParaRPr lang="cs-CZ" sz="2500" dirty="0">
              <a:solidFill>
                <a:srgbClr val="702082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67544" y="2584704"/>
            <a:ext cx="6340659" cy="3396248"/>
            <a:chOff x="467544" y="1938528"/>
            <a:chExt cx="6340659" cy="2547186"/>
          </a:xfrm>
        </p:grpSpPr>
        <p:sp>
          <p:nvSpPr>
            <p:cNvPr id="2" name="Oval 1"/>
            <p:cNvSpPr/>
            <p:nvPr/>
          </p:nvSpPr>
          <p:spPr>
            <a:xfrm>
              <a:off x="2215903" y="1938528"/>
              <a:ext cx="861251" cy="682896"/>
            </a:xfrm>
            <a:prstGeom prst="ellipse">
              <a:avLst/>
            </a:prstGeom>
            <a:solidFill>
              <a:srgbClr val="F58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5801F"/>
                </a:solidFill>
              </a:endParaRPr>
            </a:p>
          </p:txBody>
        </p:sp>
        <p:sp>
          <p:nvSpPr>
            <p:cNvPr id="6" name="Zástupný symbol pro obsah 2"/>
            <p:cNvSpPr txBox="1">
              <a:spLocks/>
            </p:cNvSpPr>
            <p:nvPr/>
          </p:nvSpPr>
          <p:spPr>
            <a:xfrm>
              <a:off x="467544" y="2217462"/>
              <a:ext cx="2758800" cy="22682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smtClean="0">
                  <a:solidFill>
                    <a:srgbClr val="404040"/>
                  </a:solidFill>
                </a:rPr>
                <a:t>k</a:t>
              </a:r>
              <a:r>
                <a:rPr lang="cs-CZ" sz="2000" dirty="0" smtClean="0">
                  <a:solidFill>
                    <a:srgbClr val="404040"/>
                  </a:solidFill>
                </a:rPr>
                <a:t>ód: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cs-CZ" sz="2000" dirty="0" smtClean="0">
                <a:solidFill>
                  <a:srgbClr val="404040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2000" dirty="0" smtClean="0">
                  <a:solidFill>
                    <a:srgbClr val="404040"/>
                  </a:solidFill>
                </a:rPr>
                <a:t>sídlo: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2000" dirty="0" smtClean="0">
                  <a:solidFill>
                    <a:srgbClr val="404040"/>
                  </a:solidFill>
                </a:rPr>
                <a:t>telefon: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cs-CZ" sz="2000" dirty="0" smtClean="0">
                <a:solidFill>
                  <a:srgbClr val="404040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cs-CZ" sz="1500" dirty="0">
                <a:solidFill>
                  <a:srgbClr val="404040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1800" dirty="0" smtClean="0">
                  <a:solidFill>
                    <a:srgbClr val="404040"/>
                  </a:solidFill>
                </a:rPr>
                <a:t>elektronická podatelna: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1800" dirty="0" smtClean="0">
                  <a:solidFill>
                    <a:srgbClr val="404040"/>
                  </a:solidFill>
                </a:rPr>
                <a:t>internet:</a:t>
              </a:r>
            </a:p>
            <a:p>
              <a:pPr marL="0" indent="0"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None/>
              </a:pPr>
              <a:endParaRPr lang="cs-CZ" sz="2000" dirty="0" smtClean="0">
                <a:solidFill>
                  <a:srgbClr val="404040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cs-CZ" sz="2000" dirty="0">
                <a:solidFill>
                  <a:srgbClr val="404040"/>
                </a:solidFill>
              </a:endParaRPr>
            </a:p>
          </p:txBody>
        </p:sp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2330615" y="2151864"/>
              <a:ext cx="4477588" cy="22682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 spc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2000" b="1" dirty="0" smtClean="0">
                  <a:solidFill>
                    <a:schemeClr val="bg1"/>
                  </a:solidFill>
                </a:rPr>
                <a:t>207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cs-CZ" sz="2000" dirty="0" smtClean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2000" b="1" dirty="0" smtClean="0">
                  <a:solidFill>
                    <a:srgbClr val="404040"/>
                  </a:solidFill>
                </a:rPr>
                <a:t>Roškotova 1225/1, 140 21  Praha 4</a:t>
              </a:r>
              <a:endParaRPr lang="cs-CZ" sz="2000" dirty="0" smtClean="0">
                <a:solidFill>
                  <a:srgbClr val="404040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2000" b="1" dirty="0" smtClean="0">
                  <a:solidFill>
                    <a:srgbClr val="404040"/>
                  </a:solidFill>
                </a:rPr>
                <a:t>261 105 555</a:t>
              </a:r>
              <a:endParaRPr lang="cs-CZ" sz="2000" dirty="0" smtClean="0">
                <a:solidFill>
                  <a:srgbClr val="404040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cs-CZ" sz="2000" dirty="0" smtClean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2000" b="1" dirty="0" smtClean="0"/>
                <a:t/>
              </a:r>
              <a:br>
                <a:rPr lang="cs-CZ" sz="2000" b="1" dirty="0" smtClean="0"/>
              </a:br>
              <a:r>
                <a:rPr lang="cs-CZ" sz="2000" b="1" dirty="0" smtClean="0"/>
                <a:t> 	</a:t>
              </a:r>
              <a:r>
                <a:rPr lang="cs-CZ" sz="2000" b="1" dirty="0" smtClean="0">
                  <a:solidFill>
                    <a:srgbClr val="F5801F"/>
                  </a:solidFill>
                </a:rPr>
                <a:t>https://portal.ozp.cz</a:t>
              </a:r>
              <a:endParaRPr lang="cs-CZ" sz="2000" dirty="0" smtClean="0">
                <a:solidFill>
                  <a:srgbClr val="F5801F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cs-CZ" sz="2000" b="1" dirty="0" smtClean="0">
                  <a:solidFill>
                    <a:srgbClr val="F5801F"/>
                  </a:solidFill>
                </a:rPr>
                <a:t>	www.ozp.cz</a:t>
              </a:r>
              <a:endParaRPr lang="cs-CZ" sz="2000" dirty="0" smtClean="0">
                <a:solidFill>
                  <a:srgbClr val="F5801F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cs-CZ" sz="2000" dirty="0"/>
            </a:p>
          </p:txBody>
        </p:sp>
      </p:grp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496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300" dirty="0" smtClean="0"/>
              <a:t>Na úvod malý test…</a:t>
            </a:r>
            <a:endParaRPr lang="cs-CZ" sz="3300" b="1" dirty="0">
              <a:solidFill>
                <a:srgbClr val="702082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779774" y="3005127"/>
            <a:ext cx="2744830" cy="1314469"/>
          </a:xfrm>
          <a:prstGeom prst="roundRect">
            <a:avLst>
              <a:gd name="adj" fmla="val 207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700 000 Kč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47471" y="1341120"/>
            <a:ext cx="2258569" cy="1432360"/>
          </a:xfrm>
          <a:prstGeom prst="roundRect">
            <a:avLst>
              <a:gd name="adj" fmla="val 207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1700" b="1" dirty="0" smtClean="0">
                <a:solidFill>
                  <a:schemeClr val="bg1"/>
                </a:solidFill>
              </a:rPr>
              <a:t>Kolik zaplatí pojišťovna za nekomplikovaný porod?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47469" y="3005127"/>
            <a:ext cx="2258569" cy="1314469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1700" b="1" dirty="0" smtClean="0">
                <a:solidFill>
                  <a:schemeClr val="bg1"/>
                </a:solidFill>
              </a:rPr>
              <a:t>Kolik stojí transplantace srdce?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725232" y="1341120"/>
            <a:ext cx="1476398" cy="1432360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12 500 Kč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779774" y="4646986"/>
            <a:ext cx="6151810" cy="1314469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2 000 000 Kč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47469" y="4646986"/>
            <a:ext cx="2258569" cy="1314469"/>
          </a:xfrm>
          <a:prstGeom prst="roundRect">
            <a:avLst>
              <a:gd name="adj" fmla="val 207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1700" b="1" dirty="0" smtClean="0">
                <a:solidFill>
                  <a:schemeClr val="bg1"/>
                </a:solidFill>
              </a:rPr>
              <a:t>Jaké jsou náklady na oboustranný kochleární implantát?</a:t>
            </a:r>
          </a:p>
        </p:txBody>
      </p:sp>
      <p:pic>
        <p:nvPicPr>
          <p:cNvPr id="13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602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Znají lidé ceny zdravotní péče?</a:t>
            </a:r>
            <a:endParaRPr lang="cs-CZ" sz="3000" b="1" dirty="0">
              <a:solidFill>
                <a:srgbClr val="702082"/>
              </a:solidFill>
            </a:endParaRPr>
          </a:p>
        </p:txBody>
      </p:sp>
      <p:pic>
        <p:nvPicPr>
          <p:cNvPr id="1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394475" y="1320301"/>
            <a:ext cx="6791850" cy="11525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Přestože lidé většinou mají povědomí o možnosti zjistit si náklady na zdravotní péči, příliš ji nevyužívají. Přístupná by ale podle nich tato možnost měla být.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94475" y="4513977"/>
            <a:ext cx="6708039" cy="1083741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Mezi různými </a:t>
            </a:r>
            <a:r>
              <a:rPr lang="cs-CZ" dirty="0" smtClean="0">
                <a:solidFill>
                  <a:schemeClr val="bg1"/>
                </a:solidFill>
              </a:rPr>
              <a:t>sociodemografickými </a:t>
            </a:r>
            <a:r>
              <a:rPr lang="cs-CZ" dirty="0">
                <a:solidFill>
                  <a:schemeClr val="bg1"/>
                </a:solidFill>
              </a:rPr>
              <a:t>skupinami nejsou příliš velké rozdíly v povědomí o nákladech na zdravotní péči. 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1928704" y="3162064"/>
            <a:ext cx="6601605" cy="8056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Obecně mají lidé tendenci náklady na léčbu spíše podhodnocovat. Například léčbu rakoviny ale považují za nákladnou záležitost.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917153" y="162458"/>
            <a:ext cx="2106197" cy="932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Zdroj: exkluzivní průzkum společnosti IPSOS, leden 2015, 503 respondentů, celá ČR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237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Znají lidé reálné ceny zdravotní péče?</a:t>
            </a:r>
            <a:endParaRPr lang="cs-CZ" sz="3000" b="1" dirty="0">
              <a:solidFill>
                <a:srgbClr val="702082"/>
              </a:solidFill>
            </a:endParaRPr>
          </a:p>
        </p:txBody>
      </p:sp>
      <p:pic>
        <p:nvPicPr>
          <p:cNvPr id="1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923793"/>
            <a:ext cx="7556500" cy="55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Znají lidé reálné ceny zdravotní péče?</a:t>
            </a:r>
            <a:endParaRPr lang="cs-CZ" sz="3000" b="1" dirty="0">
              <a:solidFill>
                <a:srgbClr val="702082"/>
              </a:solidFill>
            </a:endParaRPr>
          </a:p>
        </p:txBody>
      </p:sp>
      <p:pic>
        <p:nvPicPr>
          <p:cNvPr id="1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87439"/>
            <a:ext cx="7048500" cy="535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Znají lidé reálné ceny zdravotní péče?</a:t>
            </a:r>
            <a:endParaRPr lang="cs-CZ" sz="3000" b="1" dirty="0">
              <a:solidFill>
                <a:srgbClr val="702082"/>
              </a:solidFill>
            </a:endParaRPr>
          </a:p>
        </p:txBody>
      </p:sp>
      <p:pic>
        <p:nvPicPr>
          <p:cNvPr id="1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14935"/>
            <a:ext cx="7448550" cy="53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9100" y="0"/>
            <a:ext cx="8629650" cy="1143000"/>
          </a:xfrm>
        </p:spPr>
        <p:txBody>
          <a:bodyPr>
            <a:normAutofit/>
          </a:bodyPr>
          <a:lstStyle/>
          <a:p>
            <a:r>
              <a:rPr lang="cs-CZ" sz="3300" dirty="0" smtClean="0"/>
              <a:t>Lidé neznají ceny zdravotních zákroků, ale…</a:t>
            </a:r>
            <a:endParaRPr lang="cs-CZ" sz="3300" b="1" dirty="0">
              <a:solidFill>
                <a:srgbClr val="702082"/>
              </a:solidFill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494294" y="1231339"/>
            <a:ext cx="5888218" cy="5258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OZP je zná a lidem to umí sdělit.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471934" y="5061267"/>
            <a:ext cx="6132571" cy="4489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OZP motivuje lidi ke kontrole uhrazené péče.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1" y="1950719"/>
            <a:ext cx="1721608" cy="30170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25" y="1389888"/>
            <a:ext cx="2004254" cy="36226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873095"/>
            <a:ext cx="2852888" cy="3094644"/>
          </a:xfrm>
          <a:prstGeom prst="rect">
            <a:avLst/>
          </a:prstGeom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8872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Jak se snadno dozvíte, kolik stojí zdraví?</a:t>
            </a:r>
            <a:endParaRPr lang="cs-CZ" sz="3000" dirty="0"/>
          </a:p>
        </p:txBody>
      </p:sp>
      <p:sp>
        <p:nvSpPr>
          <p:cNvPr id="6" name="Zaoblený obdélník 5"/>
          <p:cNvSpPr/>
          <p:nvPr/>
        </p:nvSpPr>
        <p:spPr>
          <a:xfrm>
            <a:off x="231520" y="1463633"/>
            <a:ext cx="2276985" cy="1451964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1700" b="1" dirty="0" smtClean="0">
                <a:solidFill>
                  <a:schemeClr val="bg1"/>
                </a:solidFill>
              </a:rPr>
              <a:t>Na mikrostráce </a:t>
            </a:r>
          </a:p>
          <a:p>
            <a:pPr algn="ctr"/>
            <a:r>
              <a:rPr lang="cs-CZ" sz="1700" b="1" dirty="0">
                <a:solidFill>
                  <a:schemeClr val="bg1"/>
                </a:solidFill>
              </a:rPr>
              <a:t>k</a:t>
            </a:r>
            <a:r>
              <a:rPr lang="cs-CZ" sz="1700" b="1" dirty="0" smtClean="0">
                <a:solidFill>
                  <a:schemeClr val="bg1"/>
                </a:solidFill>
              </a:rPr>
              <a:t>olikstojizdravi.cz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60833" y="2785604"/>
            <a:ext cx="3145537" cy="1619419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b="1" dirty="0" smtClean="0">
                <a:solidFill>
                  <a:schemeClr val="accent6"/>
                </a:solidFill>
              </a:rPr>
              <a:t>Interaktivní forma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cs-CZ" sz="1600" b="1" dirty="0" smtClean="0">
                <a:solidFill>
                  <a:schemeClr val="accent6"/>
                </a:solidFill>
              </a:rPr>
              <a:t>Test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cs-CZ" sz="1600" b="1" dirty="0" smtClean="0">
                <a:solidFill>
                  <a:schemeClr val="accent6"/>
                </a:solidFill>
              </a:rPr>
              <a:t>Ceník zdraví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cs-CZ" sz="1600" b="1" dirty="0">
                <a:solidFill>
                  <a:schemeClr val="accent6"/>
                </a:solidFill>
              </a:rPr>
              <a:t>d</a:t>
            </a:r>
            <a:r>
              <a:rPr lang="cs-CZ" sz="1600" b="1" dirty="0" smtClean="0">
                <a:solidFill>
                  <a:schemeClr val="accent6"/>
                </a:solidFill>
              </a:rPr>
              <a:t>alší zdroje informací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70" y="1463632"/>
            <a:ext cx="4209953" cy="35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3"/>
          <a:stretch/>
        </p:blipFill>
        <p:spPr>
          <a:xfrm>
            <a:off x="5196514" y="4242571"/>
            <a:ext cx="3788459" cy="237522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0146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915399" cy="1143000"/>
          </a:xfrm>
        </p:spPr>
        <p:txBody>
          <a:bodyPr anchor="t">
            <a:normAutofit/>
          </a:bodyPr>
          <a:lstStyle/>
          <a:p>
            <a:r>
              <a:rPr lang="cs-CZ" sz="3000" dirty="0" smtClean="0"/>
              <a:t>Jak se snadno dozvíte, kolik stojí Vaše vlastní zdraví?</a:t>
            </a:r>
            <a:endParaRPr lang="cs-CZ" sz="3000" dirty="0"/>
          </a:p>
        </p:txBody>
      </p:sp>
      <p:sp>
        <p:nvSpPr>
          <p:cNvPr id="5" name="Zaoblený obdélník 4"/>
          <p:cNvSpPr/>
          <p:nvPr/>
        </p:nvSpPr>
        <p:spPr>
          <a:xfrm>
            <a:off x="76572" y="1377688"/>
            <a:ext cx="2246890" cy="1676401"/>
          </a:xfrm>
          <a:prstGeom prst="roundRect">
            <a:avLst>
              <a:gd name="adj" fmla="val 20755"/>
            </a:avLst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cs-CZ" sz="1700" b="1" dirty="0" smtClean="0">
                <a:solidFill>
                  <a:schemeClr val="accent6"/>
                </a:solidFill>
              </a:rPr>
              <a:t>V portálu</a:t>
            </a:r>
          </a:p>
          <a:p>
            <a:pPr algn="ctr"/>
            <a:r>
              <a:rPr lang="cs-CZ" sz="1700" b="1" dirty="0" smtClean="0">
                <a:solidFill>
                  <a:schemeClr val="accent6"/>
                </a:solidFill>
              </a:rPr>
              <a:t>VITAKARTA ONLINE</a:t>
            </a:r>
            <a:endParaRPr lang="en-US" sz="1700" b="1" dirty="0">
              <a:solidFill>
                <a:schemeClr val="accent6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6572" y="2929115"/>
            <a:ext cx="3169548" cy="1650836"/>
          </a:xfrm>
          <a:prstGeom prst="roundRect">
            <a:avLst>
              <a:gd name="adj" fmla="val 207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Online Zdravotní Pojišťovna</a:t>
            </a:r>
          </a:p>
          <a:p>
            <a:pPr marL="285750" indent="-285750" algn="ctr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Osobní účet pojištěnce</a:t>
            </a:r>
          </a:p>
          <a:p>
            <a:pPr marL="285750" indent="-285750" algn="ctr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Online pobočka </a:t>
            </a:r>
          </a:p>
          <a:p>
            <a:pPr marL="285750" indent="-285750" algn="ctr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Zdravotní asistence</a:t>
            </a:r>
          </a:p>
          <a:p>
            <a:pPr marL="285750" indent="-285750" algn="ctr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Bonusový systém VITAKONTO</a:t>
            </a:r>
          </a:p>
          <a:p>
            <a:pPr marL="285750" indent="-285750" algn="ctr">
              <a:buFontTx/>
              <a:buChar char="-"/>
            </a:pPr>
            <a:endParaRPr lang="cs-CZ" sz="1600" b="1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endParaRPr lang="cs-CZ" sz="1600" b="1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3" y="1255767"/>
            <a:ext cx="3817421" cy="291542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30" y="2215887"/>
            <a:ext cx="4826441" cy="42483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94" y="1202192"/>
            <a:ext cx="1894477" cy="3249176"/>
          </a:xfrm>
          <a:prstGeom prst="rect">
            <a:avLst/>
          </a:prstGeom>
        </p:spPr>
      </p:pic>
      <p:pic>
        <p:nvPicPr>
          <p:cNvPr id="11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6141688"/>
            <a:ext cx="1078992" cy="71631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0" y="6519592"/>
            <a:ext cx="584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 ©Oborová zdravotní pojišťovna zaměstnanců bank, pojišťoven a stavebnictví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1727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501</Words>
  <Application>Microsoft Office PowerPoint</Application>
  <PresentationFormat>Předvádění na obrazovce (4:3)</PresentationFormat>
  <Paragraphs>95</Paragraphs>
  <Slides>16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Na úvod malý test…</vt:lpstr>
      <vt:lpstr>Znají lidé ceny zdravotní péče?</vt:lpstr>
      <vt:lpstr>Znají lidé reálné ceny zdravotní péče?</vt:lpstr>
      <vt:lpstr>Znají lidé reálné ceny zdravotní péče?</vt:lpstr>
      <vt:lpstr>Znají lidé reálné ceny zdravotní péče?</vt:lpstr>
      <vt:lpstr>Lidé neznají ceny zdravotních zákroků, ale…</vt:lpstr>
      <vt:lpstr>Jak se snadno dozvíte, kolik stojí zdraví?</vt:lpstr>
      <vt:lpstr>Jak se snadno dozvíte, kolik stojí Vaše vlastní zdraví?</vt:lpstr>
      <vt:lpstr>Funguje to?</vt:lpstr>
      <vt:lpstr>Pro více informací sledujte  nové mikrostránky OZP…</vt:lpstr>
      <vt:lpstr>Prezentace aplikace PowerPoint</vt:lpstr>
      <vt:lpstr>Prezentace aplikace PowerPoint</vt:lpstr>
      <vt:lpstr>Prezentace aplikace PowerPoint</vt:lpstr>
      <vt:lpstr>Prezentace aplikace PowerPoint</vt:lpstr>
      <vt:lpstr>Kontakty</vt:lpstr>
    </vt:vector>
  </TitlesOfParts>
  <Company>OZP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Pečujeme o Vás každou vteřinu</dc:title>
  <dc:creator>Mario Böhme</dc:creator>
  <cp:lastModifiedBy>Mario Böhme</cp:lastModifiedBy>
  <cp:revision>95</cp:revision>
  <cp:lastPrinted>2014-09-01T06:50:19Z</cp:lastPrinted>
  <dcterms:created xsi:type="dcterms:W3CDTF">2014-04-09T07:25:08Z</dcterms:created>
  <dcterms:modified xsi:type="dcterms:W3CDTF">2015-02-04T07:58:53Z</dcterms:modified>
</cp:coreProperties>
</file>